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3228D-8C75-1AE9-4147-5D6C6ADA0B67}" v="874" dt="2025-05-05T21:34:55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6B101638-8E38-4607-B5D2-221FACEBDF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A62B4E9-0E4A-4FD2-B234-C4CE3EC50E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7784F-5317-4CC5-A0E2-271627E7C7FA}" type="datetimeFigureOut">
              <a:rPr lang="hr-HR" smtClean="0"/>
              <a:t>5.5.2025.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89206ED-7A3B-4836-A7A4-DD67A02AFF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06194515-B707-4B09-86DE-D80DAFF789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8BCF0-C2A8-4BA8-A27C-764CB15FF81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949257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E4E08-5836-472C-A89B-F5389B8C8B0B}" type="datetimeFigureOut">
              <a:rPr lang="hr-HR" smtClean="0"/>
              <a:t>5.5.2025.</a:t>
            </a:fld>
            <a:endParaRPr lang="hr-HR" dirty="0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 noProof="0" dirty="0"/>
              <a:t>Uređivanje stilova teksta matrice</a:t>
            </a:r>
            <a:endParaRPr lang="hr-HR" dirty="0"/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947-AD67-4D88-9DB6-7610A2A790F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684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947-AD67-4D88-9DB6-7610A2A790F4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6539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AEBA535-193D-439F-89E7-E67ACA565C30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Naslov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177B6-9B1B-4F1E-A866-FA30E7A89048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093E719-E7AD-488A-BAF7-83E0273785C9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4571CC-E4EA-495A-8A7A-872627FD4A4A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21C8F02-728B-44AB-8C7A-513481D2106D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47CD82-5B0F-4DD4-818B-05EDA85727E6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avokutni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aslov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361CB-FADC-459C-9498-F2D7E3CF966D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3E52BB-9BAF-4444-83F2-1EFE2527F456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  <p:sp>
        <p:nvSpPr>
          <p:cNvPr id="7" name="Pravokutni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657A1E-2928-4BD6-BE07-F70438BA788B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avokutni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E927C3-E5E5-402F-9413-CFDB6287525F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A1ED0A-69C4-48C1-B40B-5BD34EAD930B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r-HR" noProof="0" dirty="0"/>
              <a:t>Uređivanje stilova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66DB7EAA-3360-4902-AAED-34FFD493DE8E}" type="datetime1">
              <a:rPr lang="hr-HR" noProof="0" smtClean="0"/>
              <a:t>5.5.2025.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  <p:sp>
        <p:nvSpPr>
          <p:cNvPr id="9" name="Pravokutni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avokutni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avokutni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Pravokutni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r-HR"/>
          </a:p>
        </p:txBody>
      </p:sp>
      <p:pic>
        <p:nvPicPr>
          <p:cNvPr id="7" name="Slika 6" descr="Digitalne vez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Pravokutni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ravokutni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ravokutni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Pravokutni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hr-HR" sz="2800" dirty="0">
                <a:solidFill>
                  <a:schemeClr val="bg1"/>
                </a:solidFill>
              </a:rPr>
              <a:t>RAČUNALNI VID I DUBOKO UČENJE za Autonomna Vozila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730354"/>
          </a:xfrm>
        </p:spPr>
        <p:txBody>
          <a:bodyPr rtlCol="0">
            <a:normAutofit/>
          </a:bodyPr>
          <a:lstStyle/>
          <a:p>
            <a:pPr rtl="0"/>
            <a:r>
              <a:rPr lang="hr-HR" dirty="0">
                <a:solidFill>
                  <a:srgbClr val="7CEBFF"/>
                </a:solidFill>
              </a:rPr>
              <a:t>Antonio </a:t>
            </a:r>
            <a:r>
              <a:rPr lang="hr-HR" dirty="0" err="1">
                <a:solidFill>
                  <a:srgbClr val="7CEBFF"/>
                </a:solidFill>
              </a:rPr>
              <a:t>labinjan</a:t>
            </a:r>
            <a:r>
              <a:rPr lang="hr-HR" dirty="0">
                <a:solidFill>
                  <a:srgbClr val="7CEBFF"/>
                </a:solidFill>
              </a:rPr>
              <a:t>,  Ana </a:t>
            </a:r>
            <a:r>
              <a:rPr lang="hr-HR" dirty="0" err="1">
                <a:solidFill>
                  <a:srgbClr val="7CEBFF"/>
                </a:solidFill>
              </a:rPr>
              <a:t>rogalo</a:t>
            </a:r>
            <a:r>
              <a:rPr lang="hr-HR" dirty="0">
                <a:solidFill>
                  <a:srgbClr val="7CEBFF"/>
                </a:solidFill>
              </a:rPr>
              <a:t>,  Anastazija </a:t>
            </a:r>
            <a:r>
              <a:rPr lang="hr-HR" dirty="0" err="1">
                <a:solidFill>
                  <a:srgbClr val="7CEBFF"/>
                </a:solidFill>
              </a:rPr>
              <a:t>Širol</a:t>
            </a:r>
            <a:endParaRPr lang="hr-HR" dirty="0">
              <a:solidFill>
                <a:srgbClr val="7CEBFF"/>
              </a:solidFill>
            </a:endParaRPr>
          </a:p>
          <a:p>
            <a:pPr rtl="0"/>
            <a:r>
              <a:rPr lang="hr-HR" dirty="0" err="1">
                <a:solidFill>
                  <a:srgbClr val="7CEBFF"/>
                </a:solidFill>
              </a:rPr>
              <a:t>fipu</a:t>
            </a:r>
            <a:endParaRPr lang="hr-HR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6F17FB0-BD9C-4DCF-A7FC-63712EC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AD45EE8-6886-4224-9603-97256710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Početak 1980.-ih</a:t>
            </a:r>
          </a:p>
          <a:p>
            <a:r>
              <a:rPr lang="hr-HR" dirty="0"/>
              <a:t>Profesor </a:t>
            </a:r>
            <a:r>
              <a:rPr lang="hr-HR" dirty="0" err="1"/>
              <a:t>Dickmanns</a:t>
            </a:r>
            <a:r>
              <a:rPr lang="hr-HR" dirty="0"/>
              <a:t> zajedno sa svojim timom </a:t>
            </a:r>
            <a:r>
              <a:rPr lang="hr-HR" dirty="0">
                <a:sym typeface="Wingdings" panose="05000000000000000000" pitchFamily="2" charset="2"/>
              </a:rPr>
              <a:t></a:t>
            </a:r>
            <a:r>
              <a:rPr lang="hr-HR" dirty="0"/>
              <a:t> Mercedesov kombi, upravljanjem računalnim algoritmima temeljem informacija prikupljenih s kamera</a:t>
            </a:r>
          </a:p>
          <a:p>
            <a:r>
              <a:rPr lang="hr-HR" dirty="0"/>
              <a:t>Sustav nije koristio GPS, oslanjanje isključivo na računalni vid</a:t>
            </a:r>
          </a:p>
          <a:p>
            <a:r>
              <a:rPr lang="hr-HR" dirty="0"/>
              <a:t>„4D pristup„ - razumijevanje prostora u tri dimenzije, uz dodatnu vremensku komponentu </a:t>
            </a:r>
            <a:r>
              <a:rPr lang="hr-HR" dirty="0">
                <a:sym typeface="Wingdings" panose="05000000000000000000" pitchFamily="2" charset="2"/>
              </a:rPr>
              <a:t> kontinuirana analiza kretanja i predviđanje ponašanja objekata u okolini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1267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9233A6-09BA-4625-82EF-ABB031CC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140992E-1F5D-46F8-9712-E7E50FA99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7" cy="3678303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Kraj 1990.-ih</a:t>
            </a:r>
          </a:p>
          <a:p>
            <a:r>
              <a:rPr lang="hr-HR" dirty="0" err="1"/>
              <a:t>Dickmanns</a:t>
            </a:r>
            <a:r>
              <a:rPr lang="hr-HR" dirty="0"/>
              <a:t> dodatno unaprijedio koncept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na temelju istih načela preuredio Mercedes-Benz S-klase </a:t>
            </a:r>
            <a:r>
              <a:rPr lang="hr-HR" dirty="0">
                <a:sym typeface="Wingdings" panose="05000000000000000000" pitchFamily="2" charset="2"/>
              </a:rPr>
              <a:t> u </a:t>
            </a:r>
            <a:r>
              <a:rPr lang="hr-HR" dirty="0"/>
              <a:t>testnim vožnjama prevalio više od tisuću kilometara, uključujući promjene prometne trake i automatsko pretjecanje</a:t>
            </a:r>
          </a:p>
          <a:p>
            <a:r>
              <a:rPr lang="hr-HR" dirty="0"/>
              <a:t>Vožnja u Danskoj </a:t>
            </a:r>
            <a:r>
              <a:rPr lang="hr-HR" dirty="0">
                <a:sym typeface="Wingdings" panose="05000000000000000000" pitchFamily="2" charset="2"/>
              </a:rPr>
              <a:t>- 95% puta vozilo je vozilo potpuno samostalno</a:t>
            </a:r>
          </a:p>
          <a:p>
            <a:r>
              <a:rPr lang="hr-HR" dirty="0"/>
              <a:t>Suradnja </a:t>
            </a:r>
            <a:r>
              <a:rPr lang="hr-HR" dirty="0" err="1"/>
              <a:t>Dickmannsa</a:t>
            </a:r>
            <a:r>
              <a:rPr lang="hr-HR" dirty="0"/>
              <a:t> i automobilske tvrtke Daimler-Benz prestala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tvrtka je smatrala da komercijalna isplativost takve tehnologije nije realna – vožnja je za mnoge ljude osobni užitak, koji bi potpuno autonomna vozila mogla narušiti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08AFC92-E48E-4D64-BE5C-68F30834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82" y="2581835"/>
            <a:ext cx="5097825" cy="2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DDB696-0C4E-4501-B987-E73FCE28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7A8962-0A2B-45B3-9B8E-E8E65FA4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Sve jače veze između vojne industrije i razvoja tehnologija autonomne vožnje</a:t>
            </a:r>
          </a:p>
          <a:p>
            <a:pPr marL="0" indent="0">
              <a:buNone/>
            </a:pPr>
            <a:r>
              <a:rPr lang="hr-HR" dirty="0"/>
              <a:t>DARPA – američka Agencija za obrambene napredne istraživačke projekte:</a:t>
            </a:r>
          </a:p>
          <a:p>
            <a:r>
              <a:rPr lang="hr-HR" dirty="0"/>
              <a:t>Između 2003. i 2007. organizira DARPA Grand </a:t>
            </a:r>
            <a:r>
              <a:rPr lang="hr-HR" dirty="0" err="1"/>
              <a:t>Challenges</a:t>
            </a:r>
            <a:endParaRPr lang="hr-HR" dirty="0"/>
          </a:p>
          <a:p>
            <a:r>
              <a:rPr lang="hr-HR" dirty="0"/>
              <a:t>Cilj: potaknuti razvoj vozila koja se mogu kretati složenim terenima bez ljudske pomoći, isprva u vojne svrhe</a:t>
            </a:r>
          </a:p>
          <a:p>
            <a:endParaRPr lang="hr-HR" dirty="0"/>
          </a:p>
          <a:p>
            <a:r>
              <a:rPr lang="hr-HR" dirty="0"/>
              <a:t>Danas, autonomna vozila nisu više samo koncept</a:t>
            </a:r>
          </a:p>
          <a:p>
            <a:r>
              <a:rPr lang="hr-HR" dirty="0"/>
              <a:t>Neke tvrtke razvijaju sustave pune autonomije temeljene na računalnom vidu, dubokom učenju i senzorima najnovije generacije</a:t>
            </a:r>
          </a:p>
        </p:txBody>
      </p:sp>
    </p:spTree>
    <p:extLst>
      <p:ext uri="{BB962C8B-B14F-4D97-AF65-F5344CB8AC3E}">
        <p14:creationId xmlns:p14="http://schemas.microsoft.com/office/powerpoint/2010/main" val="300905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7F45F1-2AF7-4911-BE5E-827AFAC1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ULOGA RAČUNALNOG VIDA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B966673-67ED-46A8-AD64-09FA37A80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26492"/>
          </a:xfrm>
        </p:spPr>
        <p:txBody>
          <a:bodyPr>
            <a:normAutofit/>
          </a:bodyPr>
          <a:lstStyle/>
          <a:p>
            <a:r>
              <a:rPr lang="hr-HR" dirty="0"/>
              <a:t>Jedno je od ključnih područja umjetne inteligencije koje omogućava autonomnim vozilima da "vide" i razumiju svoju okolinu</a:t>
            </a:r>
          </a:p>
          <a:p>
            <a:r>
              <a:rPr lang="hr-HR" dirty="0"/>
              <a:t>Tehnika koja koristi digitalne slike ili video zapise kako bi pomoću algoritama prepoznala objekte, klasificirala ih i interpretirala njihove prostorne odnose</a:t>
            </a:r>
          </a:p>
          <a:p>
            <a:r>
              <a:rPr lang="hr-HR" dirty="0"/>
              <a:t>Različite vrste kamera na različitim dijelovima vozila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višestruki kutovi gledanja</a:t>
            </a:r>
          </a:p>
          <a:p>
            <a:r>
              <a:rPr lang="hr-HR" dirty="0"/>
              <a:t>Informacije dobivene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sustavi za obradu slike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detekcija objekata</a:t>
            </a:r>
          </a:p>
          <a:p>
            <a:pPr marL="0" indent="0">
              <a:buNone/>
            </a:pPr>
            <a:r>
              <a:rPr lang="hr-HR" dirty="0"/>
              <a:t>Zadaci računalnog vida u autonomnim vozilima:</a:t>
            </a:r>
          </a:p>
          <a:p>
            <a:r>
              <a:rPr lang="hr-HR" dirty="0"/>
              <a:t>Prepoznavanje i klasifikacija objekata, detekcija traka i orijentacija na cesti, procjena udaljenosti i relativnog kretanja objekata, praćenje objekata u stvarnom vremenu, prepoznavanje konteksta scene</a:t>
            </a:r>
          </a:p>
          <a:p>
            <a:endParaRPr lang="hr-HR" dirty="0"/>
          </a:p>
          <a:p>
            <a:r>
              <a:rPr lang="hr-HR" dirty="0"/>
              <a:t>Mogućnost razumijevanja okoline, donošenje ispravnih odluka u složenim prometnim situacijama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2458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841C5C4-DB67-4CEC-9686-FE426315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ULOGA DUBOKOG UČENJA U AUTONOMNIM VOZILIMA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0254618-939C-4D20-8533-CDF58DCB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422"/>
          </a:xfrm>
        </p:spPr>
        <p:txBody>
          <a:bodyPr/>
          <a:lstStyle/>
          <a:p>
            <a:r>
              <a:rPr lang="hr-HR" dirty="0" err="1"/>
              <a:t>Podgrana</a:t>
            </a:r>
            <a:r>
              <a:rPr lang="hr-HR" dirty="0"/>
              <a:t> strojnog učenja koja koristi duboke neuronske mreže kako bi računala mogla učiti iz podataka</a:t>
            </a:r>
          </a:p>
          <a:p>
            <a:r>
              <a:rPr lang="hr-HR" dirty="0"/>
              <a:t>Računalo samo „uči” prepoznati obrasce, značajke i odnose iz velikih količina podataka</a:t>
            </a:r>
          </a:p>
          <a:p>
            <a:pPr marL="0" indent="0">
              <a:buNone/>
            </a:pPr>
            <a:r>
              <a:rPr lang="hr-HR" dirty="0"/>
              <a:t>U kontekstu autonomnih vozila, duboko učenje igra ključnu ulogu u:</a:t>
            </a:r>
          </a:p>
          <a:p>
            <a:r>
              <a:rPr lang="hr-HR" dirty="0"/>
              <a:t>Prepoznavanju objekata na slikama, razumijevanju konteksta prometne situacije, predviđanju ponašanja sudionika u prometu, samostalnom učenju i poboljšanju vožnje, odlukama u realnom vremenu</a:t>
            </a:r>
          </a:p>
          <a:p>
            <a:endParaRPr lang="hr-HR" dirty="0"/>
          </a:p>
          <a:p>
            <a:r>
              <a:rPr lang="hr-HR" dirty="0"/>
              <a:t>Mogućnost modela autonomne vožnje da postanu </a:t>
            </a:r>
            <a:r>
              <a:rPr lang="hr-HR" dirty="0" err="1"/>
              <a:t>robustni</a:t>
            </a:r>
            <a:r>
              <a:rPr lang="hr-HR" dirty="0"/>
              <a:t>, sposobni za generalizaciju i da se dobro snalaze čak i u uvjetima koje prethodno nisu „vidjeli” tijekom učenja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96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7064-3DBB-6E23-E69D-105D92DB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0528840-35B2-152F-DDAF-2A673533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primjer implementacije računalnog vida u autonomnom vozilu</a:t>
            </a:r>
            <a:endParaRPr lang="sr-Latn-R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4F88FEE-6F5A-F31A-906C-D40E8DA1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422"/>
          </a:xfrm>
        </p:spPr>
        <p:txBody>
          <a:bodyPr/>
          <a:lstStyle/>
          <a:p>
            <a:pPr marL="305435" indent="-305435"/>
            <a:r>
              <a:rPr lang="hr-HR" dirty="0"/>
              <a:t>Primarni jezik za implementaciju računalnog vida u razne sustave je Python</a:t>
            </a:r>
          </a:p>
          <a:p>
            <a:pPr marL="305435" indent="-305435"/>
            <a:r>
              <a:rPr lang="hr-HR" dirty="0"/>
              <a:t>Postoje razni pre-</a:t>
            </a:r>
            <a:r>
              <a:rPr lang="hr-HR" dirty="0" err="1"/>
              <a:t>trained</a:t>
            </a:r>
            <a:r>
              <a:rPr lang="hr-HR" dirty="0"/>
              <a:t> modeli za detekciju i prepoznavanje objekata, a najpoznatiji je svakako YOLO ("You-</a:t>
            </a:r>
            <a:r>
              <a:rPr lang="hr-HR" dirty="0" err="1"/>
              <a:t>Only</a:t>
            </a:r>
            <a:r>
              <a:rPr lang="hr-HR" dirty="0"/>
              <a:t>-</a:t>
            </a:r>
            <a:r>
              <a:rPr lang="hr-HR" dirty="0" err="1"/>
              <a:t>Look-Once</a:t>
            </a:r>
            <a:r>
              <a:rPr lang="hr-HR" dirty="0"/>
              <a:t>") koji se često koristi u autonomnim vozilima</a:t>
            </a:r>
          </a:p>
          <a:p>
            <a:pPr marL="305435" indent="-305435"/>
            <a:r>
              <a:rPr lang="hr-HR" dirty="0"/>
              <a:t>U nastavku će biti prikazan primjer uporabe računalnog vida za izradu sustava koji služi za </a:t>
            </a:r>
            <a:r>
              <a:rPr lang="hr-HR" dirty="0" err="1"/>
              <a:t>real</a:t>
            </a:r>
            <a:r>
              <a:rPr lang="hr-HR" dirty="0"/>
              <a:t>-time detekciju objekata na live video </a:t>
            </a:r>
            <a:r>
              <a:rPr lang="hr-HR" dirty="0" err="1"/>
              <a:t>feedu</a:t>
            </a:r>
            <a:r>
              <a:rPr lang="hr-HR" dirty="0"/>
              <a:t> koristeći kameru računala koji prikazuje kako se koristi računalni vid u autonomnim vozilima</a:t>
            </a:r>
          </a:p>
          <a:p>
            <a:pPr marL="305435" indent="-305435"/>
            <a:endParaRPr lang="hr-HR" dirty="0"/>
          </a:p>
          <a:p>
            <a:pPr marL="305435" indent="-305435"/>
            <a:endParaRPr lang="hr-HR" dirty="0"/>
          </a:p>
          <a:p>
            <a:pPr marL="305435" indent="-305435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175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DA0D73-6097-E896-E90F-CC3E4AF8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Funkcionalnosti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6570752-3AEC-2FBA-CCCC-0D06AE526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2874"/>
            <a:ext cx="11029615" cy="3595925"/>
          </a:xfrm>
        </p:spPr>
        <p:txBody>
          <a:bodyPr>
            <a:normAutofit fontScale="92500" lnSpcReduction="20000"/>
          </a:bodyPr>
          <a:lstStyle/>
          <a:p>
            <a:pPr marL="305435" indent="-305435"/>
            <a:endParaRPr lang="hr-HR" dirty="0"/>
          </a:p>
          <a:p>
            <a:pPr marL="305435" indent="-305435"/>
            <a:endParaRPr lang="hr-HR" dirty="0"/>
          </a:p>
          <a:p>
            <a:pPr marL="305435" indent="-305435"/>
            <a:r>
              <a:rPr lang="hr-HR" dirty="0"/>
              <a:t>Promatranje okoline vozila koristeći kameru</a:t>
            </a:r>
            <a:endParaRPr lang="en-US" dirty="0">
              <a:solidFill>
                <a:srgbClr val="000000"/>
              </a:solidFill>
            </a:endParaRP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Detekcija i prepoznavanje objekata</a:t>
            </a:r>
          </a:p>
          <a:p>
            <a:pPr marL="305435" indent="-305435"/>
            <a:r>
              <a:rPr lang="hr-HR" dirty="0" err="1">
                <a:solidFill>
                  <a:srgbClr val="3D3D3D"/>
                </a:solidFill>
              </a:rPr>
              <a:t>Logiranje</a:t>
            </a:r>
            <a:r>
              <a:rPr lang="hr-HR" dirty="0">
                <a:solidFill>
                  <a:srgbClr val="3D3D3D"/>
                </a:solidFill>
              </a:rPr>
              <a:t> svih detekcija</a:t>
            </a: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Donošenje odluka na temelju detektiranih objekata putem decision-based algoritma</a:t>
            </a: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Glasovne upute za korisnika</a:t>
            </a: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Brza obrada podataka korištenjem distribuiranog sustava</a:t>
            </a: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Detektor vidljivosti s uputama o paljenju svjetala</a:t>
            </a:r>
          </a:p>
          <a:p>
            <a:pPr marL="305435" indent="-305435"/>
            <a:r>
              <a:rPr lang="hr-HR" dirty="0">
                <a:solidFill>
                  <a:srgbClr val="3D3D3D"/>
                </a:solidFill>
              </a:rPr>
              <a:t>Računanje udaljenosti od prepreka</a:t>
            </a:r>
          </a:p>
          <a:p>
            <a:pPr marL="0" indent="0">
              <a:buNone/>
            </a:pPr>
            <a:endParaRPr lang="hr-HR" dirty="0">
              <a:solidFill>
                <a:srgbClr val="3D3D3D"/>
              </a:solidFill>
            </a:endParaRPr>
          </a:p>
          <a:p>
            <a:pPr marL="305435" indent="-305435"/>
            <a:endParaRPr lang="hr-HR" dirty="0">
              <a:solidFill>
                <a:srgbClr val="000000"/>
              </a:solidFill>
            </a:endParaRPr>
          </a:p>
          <a:p>
            <a:pPr marL="305435" indent="-305435"/>
            <a:endParaRPr lang="hr-HR" dirty="0">
              <a:solidFill>
                <a:srgbClr val="000000"/>
              </a:solidFill>
            </a:endParaRPr>
          </a:p>
          <a:p>
            <a:pPr marL="305435" indent="-305435"/>
            <a:endParaRPr lang="hr-HR" dirty="0">
              <a:solidFill>
                <a:srgbClr val="000000"/>
              </a:solidFill>
            </a:endParaRPr>
          </a:p>
          <a:p>
            <a:pPr marL="305435" indent="-305435"/>
            <a:endParaRPr lang="hr-HR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8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BDA19-1F9E-B6B1-185F-C7675F34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3B37E57-AF52-B8C5-5055-4444250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hr-HR" dirty="0"/>
              <a:t>Interface</a:t>
            </a:r>
            <a:endParaRPr lang="sr-Latn-R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CC4A02-5C80-0D3F-24F0-D49BD917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05435" indent="-305435"/>
            <a:r>
              <a:rPr lang="hr-HR">
                <a:solidFill>
                  <a:schemeClr val="bg1"/>
                </a:solidFill>
                <a:ea typeface="+mn-lt"/>
                <a:cs typeface="+mn-lt"/>
              </a:rPr>
              <a:t>Aplikacija je implementirana koristeći Tkinter, Python biblioteku koja omogućava izradu jednostavnog i preglednog user interfacea</a:t>
            </a:r>
          </a:p>
          <a:p>
            <a:pPr marL="305435" indent="-305435"/>
            <a:endParaRPr lang="hr-HR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hr-HR">
              <a:solidFill>
                <a:schemeClr val="bg1"/>
              </a:solidFill>
              <a:ea typeface="+mn-lt"/>
              <a:cs typeface="+mn-lt"/>
            </a:endParaRPr>
          </a:p>
          <a:p>
            <a:pPr marL="305435" indent="-305435"/>
            <a:endParaRPr lang="hr-HR">
              <a:solidFill>
                <a:schemeClr val="bg1"/>
              </a:solidFill>
              <a:ea typeface="+mn-lt"/>
              <a:cs typeface="+mn-lt"/>
            </a:endParaRPr>
          </a:p>
          <a:p>
            <a:pPr marL="305435" indent="-305435"/>
            <a:endParaRPr lang="hr-HR">
              <a:solidFill>
                <a:schemeClr val="bg1"/>
              </a:solidFill>
              <a:ea typeface="+mn-lt"/>
              <a:cs typeface="+mn-lt"/>
            </a:endParaRPr>
          </a:p>
          <a:p>
            <a:pPr marL="305435" indent="-305435"/>
            <a:endParaRPr lang="hr-HR">
              <a:solidFill>
                <a:schemeClr val="bg1"/>
              </a:solidFill>
            </a:endParaRPr>
          </a:p>
          <a:p>
            <a:pPr marL="305435" indent="-305435"/>
            <a:endParaRPr lang="hr-HR">
              <a:solidFill>
                <a:schemeClr val="bg1"/>
              </a:solidFill>
            </a:endParaRP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2D7F6BA-2D62-E3BF-3626-84FE753444D9}"/>
              </a:ext>
            </a:extLst>
          </p:cNvPr>
          <p:cNvGrpSpPr/>
          <p:nvPr/>
        </p:nvGrpSpPr>
        <p:grpSpPr>
          <a:xfrm>
            <a:off x="4263080" y="938501"/>
            <a:ext cx="7655140" cy="4421371"/>
            <a:chOff x="4376351" y="639879"/>
            <a:chExt cx="7655140" cy="4421371"/>
          </a:xfrm>
        </p:grpSpPr>
        <p:pic>
          <p:nvPicPr>
            <p:cNvPr id="4" name="Slika 3" descr="Slika na kojoj se prikazuje tekst, snimka zaslona, računalo, softver&#10;&#10;Sadržaj generiran uz AI možda nije točan.">
              <a:extLst>
                <a:ext uri="{FF2B5EF4-FFF2-40B4-BE49-F238E27FC236}">
                  <a16:creationId xmlns:a16="http://schemas.microsoft.com/office/drawing/2014/main" id="{570081AD-6C21-81D0-618D-8F977E1BE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9630" y="639879"/>
              <a:ext cx="3874307" cy="2396413"/>
            </a:xfrm>
            <a:prstGeom prst="rect">
              <a:avLst/>
            </a:prstGeom>
          </p:spPr>
        </p:pic>
        <p:pic>
          <p:nvPicPr>
            <p:cNvPr id="5" name="Slika 4" descr="Slika na kojoj se prikazuje tekst, snimka zaslona, softver, Multimedijski softver&#10;&#10;Sadržaj generiran uz AI možda nije točan.">
              <a:extLst>
                <a:ext uri="{FF2B5EF4-FFF2-40B4-BE49-F238E27FC236}">
                  <a16:creationId xmlns:a16="http://schemas.microsoft.com/office/drawing/2014/main" id="{90FE4488-9F45-9AEB-D553-F50E0D06C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351" y="3053466"/>
              <a:ext cx="3861488" cy="2007338"/>
            </a:xfrm>
            <a:prstGeom prst="rect">
              <a:avLst/>
            </a:prstGeom>
          </p:spPr>
        </p:pic>
        <p:pic>
          <p:nvPicPr>
            <p:cNvPr id="6" name="Slika 5" descr="Slika na kojoj se prikazuje snimka zaslona, tekst, zid, Trokut&#10;&#10;Sadržaj generiran uz AI možda nije točan.">
              <a:extLst>
                <a:ext uri="{FF2B5EF4-FFF2-40B4-BE49-F238E27FC236}">
                  <a16:creationId xmlns:a16="http://schemas.microsoft.com/office/drawing/2014/main" id="{AEE69343-6592-E4AF-9E5D-EFEBD1AF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8432" y="706137"/>
              <a:ext cx="3768812" cy="2335944"/>
            </a:xfrm>
            <a:prstGeom prst="rect">
              <a:avLst/>
            </a:prstGeom>
          </p:spPr>
        </p:pic>
        <p:pic>
          <p:nvPicPr>
            <p:cNvPr id="7" name="Slika 6" descr="Slika na kojoj se prikazuje tekst, snimka zaslona, šarenilo, svjetlo&#10;&#10;Sadržaj generiran uz AI možda nije točan.">
              <a:extLst>
                <a:ext uri="{FF2B5EF4-FFF2-40B4-BE49-F238E27FC236}">
                  <a16:creationId xmlns:a16="http://schemas.microsoft.com/office/drawing/2014/main" id="{F8216860-E381-3C11-1B08-D3FFFCF7A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4184" y="3042722"/>
              <a:ext cx="3777307" cy="201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55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D8F0FD3-5D82-45FD-9B39-4B42F210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F432D6-7D32-4484-AF12-3FEF0204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Jedan od najvećih tehnoloških izazova i obećanja 21. stoljeća</a:t>
            </a:r>
          </a:p>
          <a:p>
            <a:r>
              <a:rPr lang="hr-HR" dirty="0"/>
              <a:t>Računalni vid i duboko učenje predstavljaju dva stupa te transformacije i omogućuju vozilima da samostalno djeluju u složenom i promjenjivom prometnom okruženju</a:t>
            </a:r>
          </a:p>
          <a:p>
            <a:r>
              <a:rPr lang="hr-HR" dirty="0"/>
              <a:t>Budućnost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daljnji razvoj ovih tehnologija, ali i spremnost da se takva vozila prihvate i integriraju u svakodnevni život</a:t>
            </a:r>
          </a:p>
        </p:txBody>
      </p:sp>
    </p:spTree>
    <p:extLst>
      <p:ext uri="{BB962C8B-B14F-4D97-AF65-F5344CB8AC3E}">
        <p14:creationId xmlns:p14="http://schemas.microsoft.com/office/powerpoint/2010/main" val="296704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700C3D-E28E-4DD5-9BBC-F0977521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E02DE2-D6C3-4AD5-8C1B-5C9DC8EB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514808" cy="3678303"/>
          </a:xfrm>
        </p:spPr>
        <p:txBody>
          <a:bodyPr/>
          <a:lstStyle/>
          <a:p>
            <a:r>
              <a:rPr lang="hr-HR" dirty="0"/>
              <a:t>Razvoj tehnologije </a:t>
            </a:r>
            <a:r>
              <a:rPr lang="hr-HR" dirty="0">
                <a:sym typeface="Wingdings" panose="05000000000000000000" pitchFamily="2" charset="2"/>
              </a:rPr>
              <a:t> jedan od najznačajnijih napredaka u sektoru prijevoza</a:t>
            </a:r>
          </a:p>
          <a:p>
            <a:r>
              <a:rPr lang="hr-HR" dirty="0">
                <a:sym typeface="Wingdings" panose="05000000000000000000" pitchFamily="2" charset="2"/>
              </a:rPr>
              <a:t>Autonomna vozila/vozila bez vozača</a:t>
            </a:r>
            <a:endParaRPr lang="hr-HR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5A0CDEF-C3A8-4E32-86F8-F1814250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71" y="2353695"/>
            <a:ext cx="5989937" cy="33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0F8345-691C-406F-84DC-8010B7A0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AUTONOMNA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59098D2-F675-450C-AF6F-3AA7EFBD4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pl-PL" dirty="0"/>
              <a:t>Vozila sposobna za kretanje bez neposredne ljudske kontrole </a:t>
            </a:r>
          </a:p>
          <a:p>
            <a:r>
              <a:rPr lang="hr-HR" dirty="0"/>
              <a:t>Prepoznavanje okoline koristeći niz tehnologija za praćenje i stvaranje 3D karte svog okruženja</a:t>
            </a:r>
          </a:p>
          <a:p>
            <a:r>
              <a:rPr lang="hr-HR" dirty="0"/>
              <a:t>Obrada prikupljenih podataka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odluka o radu vozila</a:t>
            </a:r>
          </a:p>
          <a:p>
            <a:r>
              <a:rPr lang="hr-HR" dirty="0"/>
              <a:t>Cilj: omogućavanje sigurnijeg i efikasnijeg prometnog iskustva koje eliminira ili barem značajno smanjuje potrebu za ljudskim upravljanjem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94C8DC2-8695-4EAD-B55E-E58A683B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4" y="2734237"/>
            <a:ext cx="5394003" cy="25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57EF91-7EC1-408C-AB5D-C4FBB6CA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RAZINE AUTONOMIJE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32DC4CF-CAE2-494B-A7AD-6A3F96E5D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Razina 0 - ne postoji aktivna pomoć u vožnji, vozač je taj koji donosi sve odluke</a:t>
            </a:r>
          </a:p>
          <a:p>
            <a:r>
              <a:rPr lang="hr-HR" dirty="0"/>
              <a:t>Razina 1 - jedna vrsta aktivne pomoći u vožnji, vozač mora biti spreman preuzeti kontrolu nad vozilom u svakom trenutku</a:t>
            </a:r>
          </a:p>
          <a:p>
            <a:r>
              <a:rPr lang="hr-HR" dirty="0"/>
              <a:t>Razina 2 - pomoć u kontroli i brzini, vozač mora biti spreman preuzeti kontrolu nad vozilom u svakom trenutku</a:t>
            </a:r>
          </a:p>
          <a:p>
            <a:r>
              <a:rPr lang="hr-HR" dirty="0"/>
              <a:t>Razina 3 - kada uvjeti to dopuste, osoba za upravljačem nije vozač, vozilo preuzima svu odgovornost vožnje na sebe, od vozača se očekuje da u nekom trenutku preuzme kontrolu nad vozilom</a:t>
            </a:r>
          </a:p>
          <a:p>
            <a:r>
              <a:rPr lang="hr-HR" b="1" dirty="0"/>
              <a:t>Razina 4</a:t>
            </a:r>
            <a:r>
              <a:rPr lang="hr-HR" dirty="0"/>
              <a:t> - ne zahtijeva da vozač preuzme kontrolu tijekom vožnje niti da itko bude prisutan u vozilu, dostupna samo pod određenim uvjetima (ruta koju je unaprijed postavio proizvođač,  zemljopisno područje na kojem je moguća autonomna vožnja), osoba može biti za volanom, ali nema nikakvu kontrolu nad vozilom</a:t>
            </a:r>
          </a:p>
          <a:p>
            <a:r>
              <a:rPr lang="hr-HR" dirty="0"/>
              <a:t>Razina 5 - sustav koji potpuno uklanja vozača u svim uvjetima i može se kretati bilo gdje, neće imati volan, mjenjač ili pedale</a:t>
            </a:r>
          </a:p>
        </p:txBody>
      </p:sp>
    </p:spTree>
    <p:extLst>
      <p:ext uri="{BB962C8B-B14F-4D97-AF65-F5344CB8AC3E}">
        <p14:creationId xmlns:p14="http://schemas.microsoft.com/office/powerpoint/2010/main" val="188067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46B9C9-5702-4797-AF69-7C8E8D9E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Prednosti/nedostaci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2D797F-A09B-4C93-A15C-919F2CB0B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hr-HR" dirty="0"/>
              <a:t>Prednosti </a:t>
            </a:r>
            <a:r>
              <a:rPr lang="hr-HR" dirty="0">
                <a:sym typeface="Wingdings" panose="05000000000000000000" pitchFamily="2" charset="2"/>
              </a:rPr>
              <a:t> povećanje sigurnosti i unaprjeđenje svakodnevnog života</a:t>
            </a:r>
          </a:p>
          <a:p>
            <a:r>
              <a:rPr lang="hr-HR" dirty="0">
                <a:sym typeface="Wingdings" panose="05000000000000000000" pitchFamily="2" charset="2"/>
              </a:rPr>
              <a:t>Potencijalne posljedice i izazovi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9E2305C-01C2-4068-8C9F-296DCB01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4" y="2291716"/>
            <a:ext cx="4403183" cy="34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8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7CD482-5194-4A64-B825-F9951814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414B49-ECB9-48D0-A575-01164860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r>
              <a:rPr lang="hr-HR" dirty="0"/>
              <a:t>Povećana sigurnost u prometu - smanjenje broja prometnih nesreća, pravovremeno detektiranje opasnosti i precizno reagiranje</a:t>
            </a:r>
          </a:p>
          <a:p>
            <a:r>
              <a:rPr lang="hr-HR" dirty="0"/>
              <a:t>Veća mobilnost za sve skupine vozača - mobilnost osoba koje su ranije bile ograničene (starije osobe, osobe s invaliditetom ili oni koji zbog zdravstvenih ili drugih razloga ne mogu upravljati vozilom)</a:t>
            </a:r>
          </a:p>
          <a:p>
            <a:r>
              <a:rPr lang="hr-HR" dirty="0"/>
              <a:t>Učinkovitiji prometni sustav - komunikacija s prometnom infrastrukturom, optimalno upravljanje prometom, smanjenje prometnih gužvi, optimizacija korištenja cesta i povećavanje protočnosti prometa</a:t>
            </a:r>
          </a:p>
          <a:p>
            <a:r>
              <a:rPr lang="hr-HR" dirty="0"/>
              <a:t>Smanjenje štetnih plinova - električna vozila, sustav vožnje osigurava ravnomjernu vožnju bez nepotrebnih ubrzanja i zaustavljanja, smanjenje potrošnje energije i ispuštanje štetnih plinova</a:t>
            </a:r>
          </a:p>
          <a:p>
            <a:r>
              <a:rPr lang="hr-HR" dirty="0"/>
              <a:t>Ušteda vremena i povećanje produktivnosti - putnici ne moraju aktivno sudjelovati u vožnji </a:t>
            </a:r>
            <a:r>
              <a:rPr lang="hr-HR" dirty="0">
                <a:sym typeface="Wingdings" panose="05000000000000000000" pitchFamily="2" charset="2"/>
              </a:rPr>
              <a:t> obavljanje drugih aktivnosti, </a:t>
            </a:r>
            <a:r>
              <a:rPr lang="hr-HR" dirty="0"/>
              <a:t>mijenjanje koncepta putovanja i rada</a:t>
            </a:r>
          </a:p>
        </p:txBody>
      </p:sp>
    </p:spTree>
    <p:extLst>
      <p:ext uri="{BB962C8B-B14F-4D97-AF65-F5344CB8AC3E}">
        <p14:creationId xmlns:p14="http://schemas.microsoft.com/office/powerpoint/2010/main" val="249864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BED592-E77F-4A59-96F2-9DFCB8D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nedostaci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B6C15FE-7CD4-4941-BE50-FD559D43E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Tehnička nesavršenost i rizik od kvara - nisu nepogrešiva, tehnološki kvarovi senzora, problemi s kamerama, pogrešno interpretirani podaci ili softverske greške mogu dovesti do nesreća, sustavi umjetne inteligencije ne mogu uvijek savršeno razumjeti kompleksne i neočekivane situacije</a:t>
            </a:r>
          </a:p>
          <a:p>
            <a:r>
              <a:rPr lang="hr-HR" dirty="0"/>
              <a:t>Sigurnosni rizici - oslanjanje na softver i komunikaciju s mrežom </a:t>
            </a:r>
            <a:r>
              <a:rPr lang="hr-HR" dirty="0">
                <a:sym typeface="Wingdings" panose="05000000000000000000" pitchFamily="2" charset="2"/>
              </a:rPr>
              <a:t> </a:t>
            </a:r>
            <a:r>
              <a:rPr lang="hr-HR" dirty="0"/>
              <a:t>ranjiva na </a:t>
            </a:r>
            <a:r>
              <a:rPr lang="hr-HR" dirty="0" err="1"/>
              <a:t>hakiranje</a:t>
            </a:r>
            <a:endParaRPr lang="hr-HR" dirty="0"/>
          </a:p>
          <a:p>
            <a:r>
              <a:rPr lang="hr-HR" dirty="0"/>
              <a:t>Gubitak radnih mjesta - smanjenje broja radnih mjesta, osobito u sektoru prijevoza</a:t>
            </a:r>
          </a:p>
          <a:p>
            <a:r>
              <a:rPr lang="hr-HR" dirty="0"/>
              <a:t>Visoki troškovi razvoja i implementacije - tehnologija autonomnih vozila još uvijek je skupa, a izrada takvih sustava zahtijeva naprednu infrastrukturu i složene algoritme, troškovi su visoki i nepristupačni za prosječnog korisnika</a:t>
            </a:r>
          </a:p>
        </p:txBody>
      </p:sp>
    </p:spTree>
    <p:extLst>
      <p:ext uri="{BB962C8B-B14F-4D97-AF65-F5344CB8AC3E}">
        <p14:creationId xmlns:p14="http://schemas.microsoft.com/office/powerpoint/2010/main" val="384103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A131C1-2CF1-4E96-889E-E991A62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1276CE-4ED7-4E5E-B34A-14363632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16355"/>
            <a:ext cx="5514808" cy="3678303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Prvi zabilježeni pokušaj autonomne vožnje:</a:t>
            </a:r>
          </a:p>
          <a:p>
            <a:r>
              <a:rPr lang="hr-HR" dirty="0"/>
              <a:t>1925.</a:t>
            </a:r>
          </a:p>
          <a:p>
            <a:r>
              <a:rPr lang="hr-HR" dirty="0"/>
              <a:t>Bivši vojni inženjer Francis </a:t>
            </a:r>
            <a:r>
              <a:rPr lang="hr-HR" dirty="0" err="1"/>
              <a:t>Houdina</a:t>
            </a:r>
            <a:r>
              <a:rPr lang="hr-HR" dirty="0"/>
              <a:t>, vozilo </a:t>
            </a:r>
            <a:r>
              <a:rPr lang="hr-HR" dirty="0" err="1"/>
              <a:t>Houdina</a:t>
            </a:r>
            <a:r>
              <a:rPr lang="hr-HR" dirty="0"/>
              <a:t> Radio </a:t>
            </a:r>
            <a:r>
              <a:rPr lang="hr-HR" dirty="0" err="1"/>
              <a:t>Control</a:t>
            </a:r>
            <a:endParaRPr lang="hr-HR" dirty="0"/>
          </a:p>
          <a:p>
            <a:r>
              <a:rPr lang="hr-HR" dirty="0"/>
              <a:t>Upravljanje putem radijskih signala koje je emitiralo prateće vozilo</a:t>
            </a:r>
          </a:p>
          <a:p>
            <a:r>
              <a:rPr lang="hr-HR" dirty="0"/>
              <a:t>Uspjelo proći kroz prometne ulice New Yorka bez incidenta</a:t>
            </a:r>
          </a:p>
          <a:p>
            <a:r>
              <a:rPr lang="hr-HR" dirty="0"/>
              <a:t>Koncept vožnje bez fizičke prisutnosti vozača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185A9F7-72B8-45DE-AF80-F0292A8A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51" y="2560459"/>
            <a:ext cx="5395656" cy="29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DE7ED1-FEF6-49E1-8E93-189D358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 autonomnih vozila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039DAFD-A215-495F-9FAB-D0AAF6EA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hr-HR" dirty="0"/>
              <a:t>Ponovni zamah:</a:t>
            </a:r>
          </a:p>
          <a:p>
            <a:r>
              <a:rPr lang="hr-HR" dirty="0"/>
              <a:t>Japan, 1977.</a:t>
            </a:r>
          </a:p>
          <a:p>
            <a:r>
              <a:rPr lang="hr-HR" dirty="0"/>
              <a:t>Istraživačko vozilo koje koristi računalni vid za kretanje </a:t>
            </a:r>
            <a:r>
              <a:rPr lang="hr-HR" dirty="0">
                <a:sym typeface="Wingdings" panose="05000000000000000000" pitchFamily="2" charset="2"/>
              </a:rPr>
              <a:t> prepoznavanje bijelih linija, ograničeno samostalno kretanje</a:t>
            </a:r>
          </a:p>
          <a:p>
            <a:r>
              <a:rPr lang="hr-HR" dirty="0"/>
              <a:t>Ideja da vozilo može samostalno “vidjeti” i donositi odluke na temelju vizualnih informacija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73A9449-0A6C-4B22-A39F-43F6CE50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98" y="2171208"/>
            <a:ext cx="5618909" cy="369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07595"/>
      </p:ext>
    </p:extLst>
  </p:cSld>
  <p:clrMapOvr>
    <a:masterClrMapping/>
  </p:clrMapOvr>
</p:sld>
</file>

<file path=ppt/theme/theme1.xml><?xml version="1.0" encoding="utf-8"?>
<a:theme xmlns:a="http://schemas.openxmlformats.org/drawingml/2006/main" name="Djeljeni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Tehnologija s dizajnom Djeljenik</Template>
  <TotalTime>168</TotalTime>
  <Words>1070</Words>
  <Application>Microsoft Office PowerPoint</Application>
  <PresentationFormat>Široki zaslon</PresentationFormat>
  <Paragraphs>84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18</vt:i4>
      </vt:variant>
    </vt:vector>
  </HeadingPairs>
  <TitlesOfParts>
    <vt:vector size="19" baseType="lpstr">
      <vt:lpstr>Djeljenik</vt:lpstr>
      <vt:lpstr>RAČUNALNI VID I DUBOKO UČENJE za Autonomna Vozila</vt:lpstr>
      <vt:lpstr>uvod</vt:lpstr>
      <vt:lpstr>AUTONOMNA VOZILA</vt:lpstr>
      <vt:lpstr>RAZINE AUTONOMIJE</vt:lpstr>
      <vt:lpstr>Prednosti/nedostaci autonomnih vozila</vt:lpstr>
      <vt:lpstr>Prednosti </vt:lpstr>
      <vt:lpstr>nedostaci</vt:lpstr>
      <vt:lpstr>Povijest autonomnih vozila</vt:lpstr>
      <vt:lpstr>Povijest autonomnih vozila</vt:lpstr>
      <vt:lpstr>Povijest autonomnih vozila</vt:lpstr>
      <vt:lpstr>Povijest autonomnih vozila</vt:lpstr>
      <vt:lpstr>Povijest autonomnih vozila</vt:lpstr>
      <vt:lpstr>ULOGA RAČUNALNOG VIDA</vt:lpstr>
      <vt:lpstr>ULOGA DUBOKOG UČENJA U AUTONOMNIM VOZILIMA</vt:lpstr>
      <vt:lpstr>Praktični primjer implementacije računalnog vida u autonomnom vozilu</vt:lpstr>
      <vt:lpstr>Funkcionalnosti</vt:lpstr>
      <vt:lpstr>Interface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RAČUNALNI VID I DUBOKO UČENJE za Autonomna Vozila</dc:title>
  <dc:creator>anastazijasirol@gmail.com</dc:creator>
  <cp:lastModifiedBy>anastazijasirol@gmail.com</cp:lastModifiedBy>
  <cp:revision>157</cp:revision>
  <dcterms:created xsi:type="dcterms:W3CDTF">2025-05-05T15:28:33Z</dcterms:created>
  <dcterms:modified xsi:type="dcterms:W3CDTF">2025-05-05T21:38:03Z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